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90" r:id="rId2"/>
    <p:sldId id="294" r:id="rId3"/>
    <p:sldId id="276" r:id="rId4"/>
    <p:sldId id="278" r:id="rId5"/>
    <p:sldId id="284" r:id="rId6"/>
    <p:sldId id="286" r:id="rId7"/>
    <p:sldId id="285" r:id="rId8"/>
    <p:sldId id="283" r:id="rId9"/>
    <p:sldId id="264" r:id="rId10"/>
    <p:sldId id="281" r:id="rId11"/>
    <p:sldId id="267" r:id="rId12"/>
    <p:sldId id="258" r:id="rId13"/>
    <p:sldId id="259" r:id="rId14"/>
    <p:sldId id="260" r:id="rId15"/>
    <p:sldId id="261" r:id="rId16"/>
    <p:sldId id="265" r:id="rId17"/>
    <p:sldId id="297" r:id="rId18"/>
    <p:sldId id="292" r:id="rId19"/>
    <p:sldId id="280" r:id="rId20"/>
    <p:sldId id="287" r:id="rId21"/>
    <p:sldId id="289" r:id="rId22"/>
    <p:sldId id="288" r:id="rId23"/>
    <p:sldId id="282" r:id="rId24"/>
    <p:sldId id="268" r:id="rId25"/>
    <p:sldId id="279" r:id="rId26"/>
    <p:sldId id="295" r:id="rId27"/>
    <p:sldId id="296" r:id="rId28"/>
    <p:sldId id="270" r:id="rId29"/>
    <p:sldId id="274" r:id="rId30"/>
    <p:sldId id="275" r:id="rId31"/>
    <p:sldId id="269" r:id="rId32"/>
    <p:sldId id="29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8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7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6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4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2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8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8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6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7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02E2-6EB7-421C-944B-AA53F84642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1E7B5D9-3311-4423-926A-6597A2106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7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docamen/video/7264267732814777643?is_from_webapp=1&amp;sender_device=pc&amp;web_id=730431679834590571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5ovIJ3dsNk?si=-5UnaWhcr4zAzS7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5ovIJ3dsNk?feature=oembed" TargetMode="Externa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reel/Cvc-UjVtIVO/?igshid=MzRlODBiNWFlZA==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mindbrainbodylab/video/7138822535709232426?is_from_webapp=1&amp;sender_device=pc&amp;web_id=730431679834590571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wmvZH5lX_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wmvZH5lX_U?feature=oembed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aiXi8KyzOQ?si=KAv-LUZH6HwZSo13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iXi8KyzOQ?feature=oembed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6401-B038-C0DC-5B84-E5385B31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Trauma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EA03D-20EC-60E2-E4EA-BC25C1C43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Monica Bellucci, M. Ed, LMHC</a:t>
            </a:r>
          </a:p>
          <a:p>
            <a:pPr marL="0" indent="0" algn="ctr">
              <a:buNone/>
            </a:pPr>
            <a:r>
              <a:rPr lang="en-US" dirty="0"/>
              <a:t>Clinical Coordinator, Western MA CIT- TTAC</a:t>
            </a:r>
          </a:p>
        </p:txBody>
      </p:sp>
    </p:spTree>
    <p:extLst>
      <p:ext uri="{BB962C8B-B14F-4D97-AF65-F5344CB8AC3E}">
        <p14:creationId xmlns:p14="http://schemas.microsoft.com/office/powerpoint/2010/main" val="197752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8FA9-3C35-21DF-DF43-3347A97F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and the Child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5A55-C649-562B-1EA3-CEF1872A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https://www.tiktok.com/@docamen/video/7264267732814777643?is_from_webapp=1&amp;sender_device=pc&amp;web_id=7304316798345905710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0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041-F0F6-BB71-D2BD-7D370107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Traumatic isn’t always Dramatic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544AA2-908F-3723-F58F-89D0F5B0B4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953" y="2016125"/>
            <a:ext cx="5096418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9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24B5-C216-BB01-7227-B0625D31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Childhood Experiences (ACES) Questionnaire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999F-8664-CDDB-6580-2AD98F0C2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Section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 household member swore at, insulted, humiliated, or put you down in a way that scared you OR a household member acted in a way that made you afraid that you might be physically hurt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Someone touched your private parts or asked you to touch their private parts in a sexual way that was unwanted, against your will, or made you feel uncomfortable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once, you went without food, clothing, a place to live, or had no one to protect you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Someone pushed, grabbed, slapped or threw something at you OR you were hit so hard that you were injured or had marks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lived with someone who had a problem with drinking or using drugs  You often felt unsupported, unloved and/or unprotected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2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8BA7-4048-5DE8-A0DA-3EF4DF19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Childhood Experiences (ACES) Questionnaire  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8D878-CC04-7462-15C8-DB438F9C4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Section 2.</a:t>
            </a:r>
          </a:p>
          <a:p>
            <a:r>
              <a:rPr lang="en-US" dirty="0"/>
              <a:t> At any point since you were born… </a:t>
            </a:r>
          </a:p>
          <a:p>
            <a:r>
              <a:rPr lang="en-US" dirty="0"/>
              <a:t>You have been in foster care </a:t>
            </a:r>
          </a:p>
          <a:p>
            <a:r>
              <a:rPr lang="en-US" dirty="0"/>
              <a:t>You have experienced harassment or bullying at school </a:t>
            </a:r>
          </a:p>
          <a:p>
            <a:r>
              <a:rPr lang="en-US" dirty="0"/>
              <a:t>You have lived with a parent or guardian who died </a:t>
            </a:r>
          </a:p>
          <a:p>
            <a:r>
              <a:rPr lang="en-US" dirty="0"/>
              <a:t>You have been separated from your primary caregiver through deportation or immigration </a:t>
            </a:r>
          </a:p>
        </p:txBody>
      </p:sp>
    </p:spTree>
    <p:extLst>
      <p:ext uri="{BB962C8B-B14F-4D97-AF65-F5344CB8AC3E}">
        <p14:creationId xmlns:p14="http://schemas.microsoft.com/office/powerpoint/2010/main" val="317781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3540-3D0E-A239-D6D8-0B8DA128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Childhood Experiences (ACES) Questionnaire  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EA60D-F377-2699-A4F0-695AD996A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have had a serious medical procedure or life threatening illness </a:t>
            </a:r>
          </a:p>
          <a:p>
            <a:r>
              <a:rPr lang="en-US" dirty="0"/>
              <a:t>You have often seen or heard violence in the neighborhood or in your school neighborhood </a:t>
            </a:r>
          </a:p>
          <a:p>
            <a:r>
              <a:rPr lang="en-US" dirty="0"/>
              <a:t>You have been detained, arrested or incarcerated </a:t>
            </a:r>
          </a:p>
          <a:p>
            <a:r>
              <a:rPr lang="en-US" dirty="0"/>
              <a:t>You have often been treated badly because of race, sexual orientation, place of birth, disability or religion</a:t>
            </a:r>
          </a:p>
          <a:p>
            <a:r>
              <a:rPr lang="en-US" dirty="0"/>
              <a:t> You have experienced verbal or physical abuse or threats from a romantic partner (i.e. boyfriend or girlfriend)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3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E796-2BCD-9390-F7FA-9DC9CF47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1DE4-2461-5E09-A481-DE2FA5D6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https://youtu.be/95ovIJ3dsNk?si=-5UnaWhcr4zAzS7Y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nline Media 3" title="How childhood trauma affects health across a lifetime | Nadine Burke Harris | TED">
            <a:hlinkClick r:id="" action="ppaction://media"/>
            <a:extLst>
              <a:ext uri="{FF2B5EF4-FFF2-40B4-BE49-F238E27FC236}">
                <a16:creationId xmlns:a16="http://schemas.microsoft.com/office/drawing/2014/main" id="{D7BE5DE1-5B95-9CF7-DE6E-7834587553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C43B-186D-506B-B6DA-78321AD0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brain reacts to repeated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0A0B0-C0BF-7B5C-33AF-759A9249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The development and functioning of the three parts of the brain rely heavily on our childhood experiences. This includes early attachment figures, conditions in our environment, and traumas.</a:t>
            </a:r>
          </a:p>
          <a:p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If we have ongoing or repeated threats in life, or on-going emotional/physical neglect, our brains become hypersensitive to cues that remind us of those traumatic experiences.</a:t>
            </a:r>
            <a:endParaRPr lang="en-US" dirty="0">
              <a:solidFill>
                <a:srgbClr val="2C2D30"/>
              </a:solidFill>
              <a:latin typeface="Proxima Nova Regular"/>
            </a:endParaRPr>
          </a:p>
          <a:p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 We can then have intense emotional reactions to cues, and our reptilian brain will </a:t>
            </a:r>
            <a:r>
              <a:rPr lang="en-US" dirty="0">
                <a:solidFill>
                  <a:srgbClr val="2C2D30"/>
                </a:solidFill>
                <a:latin typeface="Proxima Nova Regular"/>
              </a:rPr>
              <a:t>then automatically </a:t>
            </a:r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activate our survival</a:t>
            </a:r>
            <a:r>
              <a:rPr lang="en-US" dirty="0">
                <a:solidFill>
                  <a:srgbClr val="2C2D30"/>
                </a:solidFill>
                <a:latin typeface="Proxima Nova Regular"/>
              </a:rPr>
              <a:t>/trauma response system</a:t>
            </a:r>
          </a:p>
          <a:p>
            <a:r>
              <a:rPr lang="en-US" sz="2400" b="1" dirty="0">
                <a:solidFill>
                  <a:srgbClr val="2C2D30"/>
                </a:solidFill>
                <a:latin typeface="Proxima Nova Regular"/>
              </a:rPr>
              <a:t>Significant number of adults with Mental Health and Substance Use (at least 50%), their origin story is Adverse Childhood Experiences</a:t>
            </a:r>
          </a:p>
          <a:p>
            <a:endParaRPr lang="en-US" dirty="0">
              <a:solidFill>
                <a:srgbClr val="2C2D30"/>
              </a:solidFill>
              <a:latin typeface="Proxima Nova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3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CB4D-D34F-3195-585C-5FB65438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79809-B28B-5E11-8A0A-D33DFC2B7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76850" y="-3365426"/>
            <a:ext cx="19680382" cy="11575976"/>
          </a:xfrm>
        </p:spPr>
      </p:pic>
    </p:spTree>
    <p:extLst>
      <p:ext uri="{BB962C8B-B14F-4D97-AF65-F5344CB8AC3E}">
        <p14:creationId xmlns:p14="http://schemas.microsoft.com/office/powerpoint/2010/main" val="32113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686F-1329-B103-A765-573A1E2C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Disorders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A5B71-B6FB-6ECD-1114-937E13FF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875800"/>
            <a:ext cx="9603275" cy="4177682"/>
          </a:xfrm>
        </p:spPr>
      </p:pic>
    </p:spTree>
    <p:extLst>
      <p:ext uri="{BB962C8B-B14F-4D97-AF65-F5344CB8AC3E}">
        <p14:creationId xmlns:p14="http://schemas.microsoft.com/office/powerpoint/2010/main" val="132902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4C4-A259-EE6D-61ED-5703AC6E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Deficit Hyper Activity (ADAH)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054A0-D429-1B32-304C-A06B2DD0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https://www.instagram.com/reel/Cvc-UjVtIVO/?igshid=MzRlODBiNWFlZA==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7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7058-EAC9-11FE-5A1F-642F26CD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Trauma</a:t>
            </a:r>
          </a:p>
        </p:txBody>
      </p:sp>
      <p:pic>
        <p:nvPicPr>
          <p:cNvPr id="6" name="Content Placeholder 5" descr="Large and small hands holding red heart">
            <a:extLst>
              <a:ext uri="{FF2B5EF4-FFF2-40B4-BE49-F238E27FC236}">
                <a16:creationId xmlns:a16="http://schemas.microsoft.com/office/drawing/2014/main" id="{C0DED121-C5AD-AAEB-EE80-AF013154B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109431"/>
            <a:ext cx="10230347" cy="34496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432461-167A-BFBD-73C5-695E4E4AC59E}"/>
              </a:ext>
            </a:extLst>
          </p:cNvPr>
          <p:cNvSpPr txBox="1"/>
          <p:nvPr/>
        </p:nvSpPr>
        <p:spPr>
          <a:xfrm>
            <a:off x="6652726" y="2472612"/>
            <a:ext cx="4795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is easier to build strong children than to repair broken men</a:t>
            </a:r>
          </a:p>
          <a:p>
            <a:endParaRPr lang="en-US" sz="3200" dirty="0"/>
          </a:p>
          <a:p>
            <a:r>
              <a:rPr lang="en-US" sz="3200" dirty="0"/>
              <a:t>-Fredrick Douglas</a:t>
            </a:r>
          </a:p>
        </p:txBody>
      </p:sp>
    </p:spTree>
    <p:extLst>
      <p:ext uri="{BB962C8B-B14F-4D97-AF65-F5344CB8AC3E}">
        <p14:creationId xmlns:p14="http://schemas.microsoft.com/office/powerpoint/2010/main" val="1877152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9A2E-6EAC-F2FB-8689-4E0F2266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Attention Hyper Activity Disorder (ADHD)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3634E-24AD-A6EF-0B1C-35998A16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ADHD affects the prefrontal cortex, the “human” part of our brains responsible for executive functioning</a:t>
            </a:r>
          </a:p>
          <a:p>
            <a:r>
              <a:rPr lang="en-US" dirty="0"/>
              <a:t>ADHD also affects the “mammalian” part of our brains which regulates emotions memory and behaviors. </a:t>
            </a:r>
          </a:p>
          <a:p>
            <a:pPr lvl="1" fontAlgn="base">
              <a:spcBef>
                <a:spcPts val="0"/>
              </a:spcBef>
            </a:pPr>
            <a:endParaRPr lang="en-US" b="0" i="0" u="none" strike="noStrike" dirty="0">
              <a:solidFill>
                <a:srgbClr val="595959"/>
              </a:solidFill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fidgets with or taps hands, feet, squirms in seat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leaves seat in situations when remaining seated is expected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runs about or calm in situations where it is inappropriate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unable to unable to play or engage in leisure activities quietly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Often “on the go” acting as if “driven by a motor”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86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F44D-1934-1537-8FBD-49D3BA46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4D7D-80F5-8C65-732A-474652924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595959"/>
                </a:solidFill>
                <a:effectLst/>
              </a:rPr>
              <a:t>Often talks excessively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595959"/>
                </a:solidFill>
                <a:effectLst/>
              </a:rPr>
              <a:t>Often blurts out an answer before a question has been completed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595959"/>
                </a:solidFill>
                <a:effectLst/>
              </a:rPr>
              <a:t>Often has difficulty waiting their turn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595959"/>
                </a:solidFill>
                <a:effectLst/>
              </a:rPr>
              <a:t>Often interrupts on intrudes on others (butts into conversations, games, activities)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49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C339-1FC1-1036-D8B5-176A0D20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F50CD-CC06-3182-78D1-55A6A6579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Blinking/Story telling  </a:t>
            </a:r>
          </a:p>
        </p:txBody>
      </p:sp>
    </p:spTree>
    <p:extLst>
      <p:ext uri="{BB962C8B-B14F-4D97-AF65-F5344CB8AC3E}">
        <p14:creationId xmlns:p14="http://schemas.microsoft.com/office/powerpoint/2010/main" val="179037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A8FC-7A6D-EF69-E6E8-22BFE07E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and Childhood Brain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AE051-8111-5010-B0CA-74CA07BDF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https://www.tiktok.com/@mindbrainbodylab/video/7138822535709232426?is_from_webapp=1&amp;sender_device=pc&amp;web_id=7304316798345905710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58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843B-91CC-1627-B61C-29A5B158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47" y="411778"/>
            <a:ext cx="10515600" cy="1325563"/>
          </a:xfrm>
        </p:spPr>
        <p:txBody>
          <a:bodyPr/>
          <a:lstStyle/>
          <a:p>
            <a:r>
              <a:rPr lang="en-US" dirty="0"/>
              <a:t>Top Down Bottom up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A0432-0628-E25E-82BF-560252F53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E813A5-F09E-9539-ACDC-360E64B2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7" y="1919289"/>
            <a:ext cx="11149500" cy="42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76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BE3E-74C1-EC8B-D85D-13F5959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vs indirect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F249-1763-C880-025B-D507AA58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verbal communication. Direct verbal messaging processes through frontal lobe</a:t>
            </a:r>
          </a:p>
          <a:p>
            <a:r>
              <a:rPr lang="en-US" dirty="0"/>
              <a:t>Indirect messaging is processed thought the emotional center and the brain stem. This is all the other types of communication, tone, body language, volume, facial expression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When a person is experiencing a trauma response, they are operating primarily from their emotional center and brain stem.  </a:t>
            </a:r>
          </a:p>
        </p:txBody>
      </p:sp>
    </p:spTree>
    <p:extLst>
      <p:ext uri="{BB962C8B-B14F-4D97-AF65-F5344CB8AC3E}">
        <p14:creationId xmlns:p14="http://schemas.microsoft.com/office/powerpoint/2010/main" val="1032465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3C55-9263-516B-E4BE-2F7521F4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simple 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0D8A-470E-3F4B-2FDB-9464C003B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</a:t>
            </a:r>
          </a:p>
          <a:p>
            <a:pPr lvl="1"/>
            <a:r>
              <a:rPr lang="en-US" dirty="0"/>
              <a:t>Breathing</a:t>
            </a:r>
          </a:p>
          <a:p>
            <a:pPr lvl="1"/>
            <a:r>
              <a:rPr lang="en-US" dirty="0"/>
              <a:t>Communication</a:t>
            </a:r>
          </a:p>
          <a:p>
            <a:r>
              <a:rPr lang="en-US" dirty="0"/>
              <a:t>Simple</a:t>
            </a:r>
          </a:p>
          <a:p>
            <a:pPr lvl="1"/>
            <a:r>
              <a:rPr lang="en-US" dirty="0"/>
              <a:t>“KISS” (keep it simple stupid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Often in the same slow simple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80654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ED36-9A5C-FA20-69FF-B025267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Regulate, relate, reason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6730-8782-B6F8-C22E-1EABE9E7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39595"/>
          </a:xfrm>
        </p:spPr>
        <p:txBody>
          <a:bodyPr>
            <a:noAutofit/>
          </a:bodyPr>
          <a:lstStyle/>
          <a:p>
            <a:pPr lvl="1"/>
            <a:r>
              <a:rPr lang="en-US" b="1" dirty="0"/>
              <a:t>Step 1:  Regulate</a:t>
            </a:r>
          </a:p>
          <a:p>
            <a:pPr marL="457200" lvl="1" indent="0">
              <a:buNone/>
            </a:pPr>
            <a:r>
              <a:rPr lang="en-US" sz="1600" dirty="0"/>
              <a:t>	Breathing</a:t>
            </a:r>
          </a:p>
          <a:p>
            <a:pPr marL="457200" lvl="1" indent="0">
              <a:buNone/>
            </a:pPr>
            <a:r>
              <a:rPr lang="en-US" sz="1600" dirty="0"/>
              <a:t>	Walking</a:t>
            </a:r>
          </a:p>
          <a:p>
            <a:pPr marL="457200" lvl="1" indent="0">
              <a:buNone/>
            </a:pPr>
            <a:r>
              <a:rPr lang="en-US" sz="1600" dirty="0"/>
              <a:t>	Tapping</a:t>
            </a:r>
          </a:p>
          <a:p>
            <a:pPr marL="457200" lvl="1" indent="0">
              <a:buNone/>
            </a:pPr>
            <a:r>
              <a:rPr lang="en-US" sz="1600" dirty="0"/>
              <a:t>	Water</a:t>
            </a:r>
          </a:p>
          <a:p>
            <a:pPr lvl="1"/>
            <a:r>
              <a:rPr lang="en-US" b="1" dirty="0"/>
              <a:t>Step 2:  Relate</a:t>
            </a:r>
          </a:p>
          <a:p>
            <a:pPr marL="457200" lvl="1" indent="0">
              <a:buNone/>
            </a:pPr>
            <a:r>
              <a:rPr lang="en-US" sz="1600" dirty="0"/>
              <a:t>	Validate feelings (not behaviors)</a:t>
            </a:r>
          </a:p>
          <a:p>
            <a:pPr marL="457200" lvl="1" indent="0">
              <a:buNone/>
            </a:pPr>
            <a:r>
              <a:rPr lang="en-US" sz="1600" dirty="0"/>
              <a:t>	Identify wants, needs and feelings</a:t>
            </a:r>
          </a:p>
          <a:p>
            <a:pPr marL="457200" lvl="1" indent="0">
              <a:buNone/>
            </a:pPr>
            <a:r>
              <a:rPr lang="en-US" sz="1600" dirty="0"/>
              <a:t>	Use reflective language</a:t>
            </a:r>
          </a:p>
          <a:p>
            <a:pPr lvl="1"/>
            <a:r>
              <a:rPr lang="en-US" b="1" dirty="0"/>
              <a:t>Step 3:  Reason</a:t>
            </a:r>
          </a:p>
          <a:p>
            <a:pPr marL="457200" lvl="1" indent="0">
              <a:buNone/>
            </a:pPr>
            <a:r>
              <a:rPr lang="en-US" sz="1600" dirty="0"/>
              <a:t>	Talk about the specific topic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33802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D895-1A9B-FA43-D4C4-7AD4DC2E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approaches (communicating to the non verbal part of the brain)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BE6C2-C251-8600-CACA-957B5FDC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Breathing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Soft tone of voice</a:t>
            </a:r>
          </a:p>
          <a:p>
            <a:r>
              <a:rPr lang="en-US" dirty="0"/>
              <a:t>Soft posture</a:t>
            </a:r>
          </a:p>
          <a:p>
            <a:r>
              <a:rPr lang="en-US" dirty="0"/>
              <a:t>Hearing and validation of emotions</a:t>
            </a:r>
          </a:p>
          <a:p>
            <a:r>
              <a:rPr lang="en-US" dirty="0"/>
              <a:t>Sensory input or elimination </a:t>
            </a:r>
          </a:p>
          <a:p>
            <a:r>
              <a:rPr lang="en-US" dirty="0"/>
              <a:t>grounding exercises- smells, tastes sights sounds touch</a:t>
            </a:r>
          </a:p>
          <a:p>
            <a:r>
              <a:rPr lang="en-US" dirty="0"/>
              <a:t>Trauma stored in body and emotion center of brain</a:t>
            </a:r>
          </a:p>
          <a:p>
            <a:r>
              <a:rPr lang="en-US" dirty="0"/>
              <a:t>Predictability, Safety, and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65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0726-8C33-783E-CCE4-6FD80861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bottom up interventions for children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CA5E-6C60-FF0F-37AC-6B619599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War heads (strong tasting)</a:t>
            </a:r>
          </a:p>
          <a:p>
            <a:r>
              <a:rPr lang="en-US" dirty="0"/>
              <a:t>Playdough</a:t>
            </a:r>
          </a:p>
          <a:p>
            <a:r>
              <a:rPr lang="en-US" dirty="0"/>
              <a:t>Muscle tension (wall sits, planks)</a:t>
            </a:r>
          </a:p>
          <a:p>
            <a:r>
              <a:rPr lang="en-US" dirty="0"/>
              <a:t>Smells (essential oils on cotton swab)</a:t>
            </a:r>
          </a:p>
          <a:p>
            <a:r>
              <a:rPr lang="en-US" dirty="0"/>
              <a:t>Playfulness/Humor</a:t>
            </a:r>
          </a:p>
        </p:txBody>
      </p:sp>
    </p:spTree>
    <p:extLst>
      <p:ext uri="{BB962C8B-B14F-4D97-AF65-F5344CB8AC3E}">
        <p14:creationId xmlns:p14="http://schemas.microsoft.com/office/powerpoint/2010/main" val="162629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25FD-649D-8001-27FB-71980B78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49DC-9B3F-93B7-C8F0-F551EDE04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200" dirty="0"/>
              <a:t>Participants will be able to identify childhood trauma and abuse and how that affects the child’s developing brain</a:t>
            </a:r>
          </a:p>
          <a:p>
            <a:r>
              <a:rPr lang="en-US" sz="2200" dirty="0"/>
              <a:t>Participants will gain knowledge on ACE’s (Adverse Childhood Experiences) and how it impacts all areas of functioning throughout a persons life span (medical, social, psychological, and criminal justice) and puts individual’s at a greater risk for justice system involvement.</a:t>
            </a:r>
          </a:p>
          <a:p>
            <a:r>
              <a:rPr lang="en-US" sz="2200" dirty="0"/>
              <a:t>Participants will be able to better understand attention deficit hyper activity disorder and identify how it can present in youths with trauma</a:t>
            </a:r>
          </a:p>
          <a:p>
            <a:r>
              <a:rPr lang="en-US" sz="2200" dirty="0"/>
              <a:t>Participants will be able to describe methods law enforcement can use to interact with youths in a trauma informed way.</a:t>
            </a:r>
          </a:p>
        </p:txBody>
      </p:sp>
    </p:spTree>
    <p:extLst>
      <p:ext uri="{BB962C8B-B14F-4D97-AF65-F5344CB8AC3E}">
        <p14:creationId xmlns:p14="http://schemas.microsoft.com/office/powerpoint/2010/main" val="1541560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448E-FFAA-1AF3-7BD0-BD3F9EB5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Decrease top down interventions (communicating to the verbal part of the brain)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E0D6-6C80-6877-812C-2AE0D1731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talking </a:t>
            </a:r>
          </a:p>
          <a:p>
            <a:r>
              <a:rPr lang="en-US" dirty="0"/>
              <a:t>Increase silence</a:t>
            </a:r>
          </a:p>
          <a:p>
            <a:r>
              <a:rPr lang="en-US" dirty="0"/>
              <a:t>Short declarative sentences</a:t>
            </a:r>
          </a:p>
          <a:p>
            <a:r>
              <a:rPr lang="en-US" dirty="0"/>
              <a:t>Ask permission when ever you can</a:t>
            </a:r>
          </a:p>
          <a:p>
            <a:r>
              <a:rPr lang="en-US" dirty="0"/>
              <a:t>Explain what you are doing or going to do or what will happen next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55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A4DD-39DA-5A68-4E1D-53AC949C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and Children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5AF1F4-6C80-E2A5-85A9-8DCACAC23E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45" y="2169757"/>
            <a:ext cx="6242034" cy="31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61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E86E-6EC1-ECAD-450F-6DCB6341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7920-0849-1920-7C23-F287D021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143017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BA1F-92A1-C73D-F6CF-B11FD2C4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examples of possible childhood trauma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B2D1-6F3A-4669-E479-603FEFE2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40000" lnSpcReduction="20000"/>
          </a:bodyPr>
          <a:lstStyle/>
          <a:p>
            <a:endParaRPr lang="en-US" sz="3800" dirty="0"/>
          </a:p>
          <a:p>
            <a:r>
              <a:rPr lang="en-US" sz="3800" dirty="0"/>
              <a:t>Divorce</a:t>
            </a:r>
          </a:p>
          <a:p>
            <a:r>
              <a:rPr lang="en-US" sz="3800" dirty="0"/>
              <a:t>Bulling</a:t>
            </a:r>
          </a:p>
          <a:p>
            <a:r>
              <a:rPr lang="en-US" sz="3800" dirty="0"/>
              <a:t>Abuse (sexual, physical, emotional, verbal)</a:t>
            </a:r>
          </a:p>
          <a:p>
            <a:r>
              <a:rPr lang="en-US" sz="3800" dirty="0"/>
              <a:t>Parental/Caregiver MH/SA</a:t>
            </a:r>
          </a:p>
          <a:p>
            <a:r>
              <a:rPr lang="en-US" sz="3800" dirty="0"/>
              <a:t>Parental/Caregiver incarceration </a:t>
            </a:r>
          </a:p>
          <a:p>
            <a:r>
              <a:rPr lang="en-US" sz="3800" dirty="0"/>
              <a:t>Neglect</a:t>
            </a:r>
          </a:p>
          <a:p>
            <a:r>
              <a:rPr lang="en-US" sz="3800" dirty="0"/>
              <a:t>Multiple foster homes</a:t>
            </a:r>
          </a:p>
          <a:p>
            <a:r>
              <a:rPr lang="en-US" sz="3800" dirty="0"/>
              <a:t>Poverty</a:t>
            </a:r>
          </a:p>
          <a:p>
            <a:r>
              <a:rPr lang="en-US" sz="3800" dirty="0"/>
              <a:t>Exposure to violence</a:t>
            </a:r>
          </a:p>
          <a:p>
            <a:r>
              <a:rPr lang="en-US" sz="3800" dirty="0"/>
              <a:t>Exposure to sexual experiences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6369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A570-5C98-89EF-C2C4-4389B8C5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abuse Typically Occurred in Childhood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D3C9-17FF-FB2C-1AF0-4C0D3B3A0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abuse</a:t>
            </a:r>
          </a:p>
          <a:p>
            <a:endParaRPr lang="en-US" dirty="0"/>
          </a:p>
          <a:p>
            <a:r>
              <a:rPr lang="en-US" dirty="0"/>
              <a:t>Sexual abuse</a:t>
            </a:r>
          </a:p>
          <a:p>
            <a:endParaRPr lang="en-US" dirty="0"/>
          </a:p>
          <a:p>
            <a:r>
              <a:rPr lang="en-US" dirty="0"/>
              <a:t>Emotional/mental abuse</a:t>
            </a:r>
          </a:p>
          <a:p>
            <a:endParaRPr lang="en-US" dirty="0"/>
          </a:p>
          <a:p>
            <a:r>
              <a:rPr lang="en-US" dirty="0"/>
              <a:t>Neglect</a:t>
            </a:r>
          </a:p>
        </p:txBody>
      </p:sp>
    </p:spTree>
    <p:extLst>
      <p:ext uri="{BB962C8B-B14F-4D97-AF65-F5344CB8AC3E}">
        <p14:creationId xmlns:p14="http://schemas.microsoft.com/office/powerpoint/2010/main" val="241182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E33D-9D3E-B965-F5E2-2D21D8D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humans need for biological (species) survival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C76B-8D2F-2414-623B-3DB96067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Shelter</a:t>
            </a:r>
          </a:p>
          <a:p>
            <a:r>
              <a:rPr lang="en-US" dirty="0"/>
              <a:t>Sex</a:t>
            </a:r>
          </a:p>
          <a:p>
            <a:r>
              <a:rPr lang="en-US" b="1" i="1" dirty="0"/>
              <a:t>Attachment</a:t>
            </a:r>
          </a:p>
        </p:txBody>
      </p:sp>
    </p:spTree>
    <p:extLst>
      <p:ext uri="{BB962C8B-B14F-4D97-AF65-F5344CB8AC3E}">
        <p14:creationId xmlns:p14="http://schemas.microsoft.com/office/powerpoint/2010/main" val="261381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3C99-BCBD-C2CA-11AF-181CFB89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Harry Harlow Monkey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CAB5-E32A-7FCE-D59C-ACA9D610A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https://youtu.be/9wmvZH5lX_U</a:t>
            </a:r>
            <a:endParaRPr lang="en-US" dirty="0"/>
          </a:p>
          <a:p>
            <a:endParaRPr lang="en-US" dirty="0"/>
          </a:p>
        </p:txBody>
      </p:sp>
      <p:pic>
        <p:nvPicPr>
          <p:cNvPr id="4" name="Online Media 3" title="Harlow monkey experiments | Individuals and Society | MCAT | Khan Academy">
            <a:hlinkClick r:id="" action="ppaction://media"/>
            <a:extLst>
              <a:ext uri="{FF2B5EF4-FFF2-40B4-BE49-F238E27FC236}">
                <a16:creationId xmlns:a16="http://schemas.microsoft.com/office/drawing/2014/main" id="{77E77FDF-B8F3-EB18-8F83-15387B27F2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853754"/>
            <a:ext cx="9144000" cy="43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D100-9428-DFC1-7608-07AC2E34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Neglect</a:t>
            </a:r>
            <a:br>
              <a:rPr lang="en-US" dirty="0"/>
            </a:br>
            <a:r>
              <a:rPr lang="en-US" dirty="0"/>
              <a:t>Still Face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F057-6F66-59CA-C555-DD47DF86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https://youtu.be/FaiXi8KyzOQ?si=KAv-LUZH6HwZSo13</a:t>
            </a:r>
            <a:endParaRPr lang="en-US" dirty="0"/>
          </a:p>
          <a:p>
            <a:endParaRPr lang="en-US" dirty="0"/>
          </a:p>
        </p:txBody>
      </p:sp>
      <p:pic>
        <p:nvPicPr>
          <p:cNvPr id="4" name="Online Media 3" title="The &quot;Still Face&quot; Experiment  by Dr  Ed Tronick">
            <a:hlinkClick r:id="" action="ppaction://media"/>
            <a:extLst>
              <a:ext uri="{FF2B5EF4-FFF2-40B4-BE49-F238E27FC236}">
                <a16:creationId xmlns:a16="http://schemas.microsoft.com/office/drawing/2014/main" id="{CDAB72CC-20EE-989F-D01A-C7727D945F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1579" y="1853754"/>
            <a:ext cx="9603275" cy="43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1FD3-D4DA-000A-B9FE-2B4C4884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C2D30"/>
                </a:solidFill>
                <a:effectLst/>
                <a:latin typeface="Proxima Nova Semi Bold"/>
              </a:rPr>
              <a:t>The neocortex (review)</a:t>
            </a:r>
            <a:br>
              <a:rPr lang="en-US" b="0" i="0" dirty="0">
                <a:solidFill>
                  <a:srgbClr val="2C2D30"/>
                </a:solidFill>
                <a:effectLst/>
                <a:latin typeface="Proxima Nova Semi 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16BA8-2C46-A6AB-3546-816D6D7B9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Proxima Nova Regular"/>
              </a:rPr>
              <a:t>T</a:t>
            </a:r>
            <a:r>
              <a:rPr lang="en-US" sz="2400" b="0" i="0" dirty="0">
                <a:effectLst/>
                <a:latin typeface="Proxima Nova Regular"/>
              </a:rPr>
              <a:t>he cerebral cortex, the frontal cortex, is the front structure of our brain.</a:t>
            </a:r>
          </a:p>
          <a:p>
            <a:r>
              <a:rPr lang="en-US" sz="2400" b="0" i="0" dirty="0">
                <a:effectLst/>
                <a:latin typeface="Proxima Nova Regular"/>
              </a:rPr>
              <a:t>It contains most of our language abilities. This hemisphere of the brain processes information in an explicit, logical, analytical, and linear fashion.</a:t>
            </a:r>
          </a:p>
          <a:p>
            <a:r>
              <a:rPr lang="en-US" sz="2400" i="0" dirty="0">
                <a:effectLst/>
                <a:latin typeface="Proxima Nova Regular"/>
              </a:rPr>
              <a:t>It’s important for our functioning in a health lifestyle, that everything is integrated and linked</a:t>
            </a:r>
            <a:r>
              <a:rPr lang="en-US" sz="2400" b="0" i="0" dirty="0">
                <a:effectLst/>
                <a:latin typeface="Proxima Nova Regular"/>
              </a:rPr>
              <a:t>.</a:t>
            </a:r>
          </a:p>
          <a:p>
            <a:r>
              <a:rPr lang="en-US" sz="2400" b="1" dirty="0">
                <a:solidFill>
                  <a:srgbClr val="2C2D30"/>
                </a:solidFill>
                <a:latin typeface="Proxima Nova Regular"/>
              </a:rPr>
              <a:t>This part of the brain is not fully developed until around age 25</a:t>
            </a:r>
          </a:p>
        </p:txBody>
      </p:sp>
    </p:spTree>
    <p:extLst>
      <p:ext uri="{BB962C8B-B14F-4D97-AF65-F5344CB8AC3E}">
        <p14:creationId xmlns:p14="http://schemas.microsoft.com/office/powerpoint/2010/main" val="31663890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42827</TotalTime>
  <Words>1284</Words>
  <Application>Microsoft Office PowerPoint</Application>
  <PresentationFormat>Widescreen</PresentationFormat>
  <Paragraphs>155</Paragraphs>
  <Slides>32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Gill Sans MT</vt:lpstr>
      <vt:lpstr>Proxima Nova Regular</vt:lpstr>
      <vt:lpstr>Proxima Nova Semi Bold</vt:lpstr>
      <vt:lpstr>Wingdings</vt:lpstr>
      <vt:lpstr>Gallery</vt:lpstr>
      <vt:lpstr>Childhood Trauma</vt:lpstr>
      <vt:lpstr>Childhood Trauma</vt:lpstr>
      <vt:lpstr>Learning Objectives</vt:lpstr>
      <vt:lpstr>What are some examples of possible childhood trauma </vt:lpstr>
      <vt:lpstr>Types of abuse Typically Occurred in Childhood</vt:lpstr>
      <vt:lpstr>What humans need for biological (species) survival</vt:lpstr>
      <vt:lpstr>Attachment Harry Harlow Monkey Experiment</vt:lpstr>
      <vt:lpstr>Neglect Still Face Experiment</vt:lpstr>
      <vt:lpstr>The neocortex (review) </vt:lpstr>
      <vt:lpstr>Trauma and the Child Brain</vt:lpstr>
      <vt:lpstr>What is Traumatic isn’t always Dramatic </vt:lpstr>
      <vt:lpstr>Adverse Childhood Experiences (ACES) Questionnaire  </vt:lpstr>
      <vt:lpstr>Adverse Childhood Experiences (ACES) Questionnaire  CONT</vt:lpstr>
      <vt:lpstr>Adverse Childhood Experiences (ACES) Questionnaire  CONT</vt:lpstr>
      <vt:lpstr>ACES</vt:lpstr>
      <vt:lpstr>How the brain reacts to repeated trauma</vt:lpstr>
      <vt:lpstr>PowerPoint Presentation</vt:lpstr>
      <vt:lpstr>Childhood Disorders</vt:lpstr>
      <vt:lpstr>Attention Deficit Hyper Activity (ADAH)</vt:lpstr>
      <vt:lpstr>What is Attention Hyper Activity Disorder (ADHD)</vt:lpstr>
      <vt:lpstr>ADHD</vt:lpstr>
      <vt:lpstr>Activity</vt:lpstr>
      <vt:lpstr>Trauma and Childhood Brain Development</vt:lpstr>
      <vt:lpstr>Top Down Bottom up  </vt:lpstr>
      <vt:lpstr>Direct vs indirect messaging</vt:lpstr>
      <vt:lpstr>Slow simple repeat</vt:lpstr>
      <vt:lpstr>Regulate, relate, reason</vt:lpstr>
      <vt:lpstr>Bottom up approaches (communicating to the non verbal part of the brain)</vt:lpstr>
      <vt:lpstr>Increase bottom up interventions for children (Cont)</vt:lpstr>
      <vt:lpstr>Decrease top down interventions (communicating to the verbal part of the brain)</vt:lpstr>
      <vt:lpstr>Trauma and Children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and Children</dc:title>
  <dc:creator>SHPD CIT</dc:creator>
  <cp:lastModifiedBy>monica bellucci</cp:lastModifiedBy>
  <cp:revision>4</cp:revision>
  <dcterms:created xsi:type="dcterms:W3CDTF">2023-11-07T12:41:07Z</dcterms:created>
  <dcterms:modified xsi:type="dcterms:W3CDTF">2024-02-02T16:23:27Z</dcterms:modified>
</cp:coreProperties>
</file>